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7+cFQteXEEH7i8/ECrRrK0xAx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ec13878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6ec138789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ec138789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6ec1387894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ec138789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6ec1387894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ec1387894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6ec1387894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ec138789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6ec1387894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ec1387894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ec138789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ec1387894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ec138789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ec1387894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ec138789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ec1387894_3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ec138789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ec1387894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ec138789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ec1387894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ec138789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ec1387894_3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ec1387894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ec1387894_3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ec1387894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ec1387894_3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ec1387894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ec1387894_3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ec1387894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ec1387894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6ec1387894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ec1387894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ec1387894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ec1387894_3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ec1387894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ec1387894_3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ec1387894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ec13878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ec138789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ec138789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6ec1387894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ec138789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ec1387894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ec138789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6ec1387894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ec13878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6ec138789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ec1387894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ec138789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9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9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19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20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1" name="Google Shape;111;p20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20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20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4" name="Google Shape;114;p20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20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0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7" name="Google Shape;117;p20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HAS THE INCREASE IN AIR POLLUTION AFFECTED THE WEATHER IN NORTH AND SOUTH AMERICA?</a:t>
            </a:r>
            <a:endParaRPr/>
          </a:p>
        </p:txBody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7</a:t>
            </a:r>
            <a:endParaRPr/>
          </a:p>
        </p:txBody>
      </p:sp>
      <p:pic>
        <p:nvPicPr>
          <p:cNvPr id="139" name="Google Shape;13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194" y="4316748"/>
            <a:ext cx="3306779" cy="18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950" y="4316750"/>
            <a:ext cx="1862126" cy="186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ec1387894_0_93"/>
          <p:cNvSpPr txBox="1"/>
          <p:nvPr>
            <p:ph type="title"/>
          </p:nvPr>
        </p:nvSpPr>
        <p:spPr>
          <a:xfrm>
            <a:off x="913795" y="762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How has</a:t>
            </a:r>
            <a:r>
              <a:rPr lang="en-US"/>
              <a:t> the </a:t>
            </a:r>
            <a:r>
              <a:rPr lang="en-US"/>
              <a:t>PM2</a:t>
            </a:r>
            <a:r>
              <a:rPr lang="en-US"/>
              <a:t>.5 air pollution changed over the years?</a:t>
            </a:r>
            <a:endParaRPr/>
          </a:p>
        </p:txBody>
      </p:sp>
      <p:sp>
        <p:nvSpPr>
          <p:cNvPr id="244" name="Google Shape;244;g26ec1387894_0_93"/>
          <p:cNvSpPr txBox="1"/>
          <p:nvPr/>
        </p:nvSpPr>
        <p:spPr>
          <a:xfrm>
            <a:off x="564025" y="1311300"/>
            <a:ext cx="683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Evolution of Average pollution exposure to PM2.5</a:t>
            </a:r>
            <a:endParaRPr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5" name="Google Shape;245;g26ec1387894_0_93"/>
          <p:cNvSpPr txBox="1"/>
          <p:nvPr/>
        </p:nvSpPr>
        <p:spPr>
          <a:xfrm>
            <a:off x="5783725" y="3222825"/>
            <a:ext cx="37548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6" name="Google Shape;246;g26ec1387894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225" y="1919000"/>
            <a:ext cx="5961051" cy="4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ec1387894_0_104"/>
          <p:cNvSpPr txBox="1"/>
          <p:nvPr>
            <p:ph type="title"/>
          </p:nvPr>
        </p:nvSpPr>
        <p:spPr>
          <a:xfrm>
            <a:off x="913795" y="762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Has the humidity and temperature been affected by an increase in PM2.5 air pollution?</a:t>
            </a:r>
            <a:endParaRPr/>
          </a:p>
        </p:txBody>
      </p:sp>
      <p:sp>
        <p:nvSpPr>
          <p:cNvPr id="252" name="Google Shape;252;g26ec1387894_0_104"/>
          <p:cNvSpPr txBox="1"/>
          <p:nvPr/>
        </p:nvSpPr>
        <p:spPr>
          <a:xfrm>
            <a:off x="564025" y="1311300"/>
            <a:ext cx="7910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Relationship between Air Pollution and Temperature</a:t>
            </a:r>
            <a:endParaRPr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3" name="Google Shape;253;g26ec1387894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1886208"/>
            <a:ext cx="3446526" cy="235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6ec1387894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549" y="1886208"/>
            <a:ext cx="3554873" cy="235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6ec1387894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1448" y="1886208"/>
            <a:ext cx="3630376" cy="235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6ec1387894_0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200" y="4350549"/>
            <a:ext cx="3245905" cy="22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6ec1387894_0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197" y="4317999"/>
            <a:ext cx="3188284" cy="23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6ec1387894_0_104"/>
          <p:cNvSpPr txBox="1"/>
          <p:nvPr/>
        </p:nvSpPr>
        <p:spPr>
          <a:xfrm>
            <a:off x="2281675" y="2097225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Correlation=-0.04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g26ec1387894_0_104"/>
          <p:cNvSpPr txBox="1"/>
          <p:nvPr/>
        </p:nvSpPr>
        <p:spPr>
          <a:xfrm>
            <a:off x="6255200" y="2173425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Correlation=0.27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0" name="Google Shape;260;g26ec1387894_0_104"/>
          <p:cNvSpPr txBox="1"/>
          <p:nvPr/>
        </p:nvSpPr>
        <p:spPr>
          <a:xfrm>
            <a:off x="10107675" y="2209825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Correlation=0.26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1" name="Google Shape;261;g26ec1387894_0_104"/>
          <p:cNvSpPr txBox="1"/>
          <p:nvPr/>
        </p:nvSpPr>
        <p:spPr>
          <a:xfrm>
            <a:off x="3709100" y="4630875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Correlation=-0.52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2" name="Google Shape;262;g26ec1387894_0_104"/>
          <p:cNvSpPr txBox="1"/>
          <p:nvPr/>
        </p:nvSpPr>
        <p:spPr>
          <a:xfrm>
            <a:off x="7915750" y="4726550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Correlation=-0.07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ec1387894_0_117"/>
          <p:cNvSpPr txBox="1"/>
          <p:nvPr>
            <p:ph type="title"/>
          </p:nvPr>
        </p:nvSpPr>
        <p:spPr>
          <a:xfrm>
            <a:off x="913795" y="762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Has the humidity and temperature been affected by an increase in PM2.5 air pollution?</a:t>
            </a:r>
            <a:endParaRPr/>
          </a:p>
        </p:txBody>
      </p:sp>
      <p:sp>
        <p:nvSpPr>
          <p:cNvPr id="268" name="Google Shape;268;g26ec1387894_0_117"/>
          <p:cNvSpPr txBox="1"/>
          <p:nvPr/>
        </p:nvSpPr>
        <p:spPr>
          <a:xfrm>
            <a:off x="411625" y="1311300"/>
            <a:ext cx="7910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Relationship between Air Pollution and Humidity</a:t>
            </a:r>
            <a:endParaRPr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9" name="Google Shape;269;g26ec1387894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1877350"/>
            <a:ext cx="3690625" cy="239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6ec1387894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165" y="1877350"/>
            <a:ext cx="3854560" cy="239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6ec1387894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400" y="1877350"/>
            <a:ext cx="3440300" cy="2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6ec1387894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1975" y="4417850"/>
            <a:ext cx="3626425" cy="21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6ec1387894_0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9600" y="4417850"/>
            <a:ext cx="3440300" cy="21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6ec1387894_0_117"/>
          <p:cNvSpPr txBox="1"/>
          <p:nvPr/>
        </p:nvSpPr>
        <p:spPr>
          <a:xfrm>
            <a:off x="2738050" y="2145825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Correlation=0.24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5" name="Google Shape;275;g26ec1387894_0_117"/>
          <p:cNvSpPr txBox="1"/>
          <p:nvPr/>
        </p:nvSpPr>
        <p:spPr>
          <a:xfrm>
            <a:off x="6562050" y="2005150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Correlation=0.05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6" name="Google Shape;276;g26ec1387894_0_117"/>
          <p:cNvSpPr txBox="1"/>
          <p:nvPr/>
        </p:nvSpPr>
        <p:spPr>
          <a:xfrm>
            <a:off x="10418625" y="2088850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Correlation=-0.05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7" name="Google Shape;277;g26ec1387894_0_117"/>
          <p:cNvSpPr txBox="1"/>
          <p:nvPr/>
        </p:nvSpPr>
        <p:spPr>
          <a:xfrm>
            <a:off x="4102250" y="4651000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Correlation=0.48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8" name="Google Shape;278;g26ec1387894_0_117"/>
          <p:cNvSpPr txBox="1"/>
          <p:nvPr/>
        </p:nvSpPr>
        <p:spPr>
          <a:xfrm>
            <a:off x="8170725" y="4651000"/>
            <a:ext cx="2546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Correlation=0.43</a:t>
            </a:r>
            <a:endParaRPr sz="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Comparative Analysis: Coal Plants &amp; Pollution</a:t>
            </a:r>
            <a:endParaRPr/>
          </a:p>
        </p:txBody>
      </p:sp>
      <p:sp>
        <p:nvSpPr>
          <p:cNvPr id="284" name="Google Shape;284;p4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There is a high variance in amount between different Countries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Is it a leading factor in air pollution?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5" name="Google Shape;28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21" y="2696251"/>
            <a:ext cx="5352330" cy="36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ec1387894_4_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Number of Coal Powered Plants by Country</a:t>
            </a:r>
            <a:endParaRPr/>
          </a:p>
        </p:txBody>
      </p:sp>
      <p:sp>
        <p:nvSpPr>
          <p:cNvPr id="291" name="Google Shape;291;g26ec1387894_4_4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2" name="Google Shape;292;g26ec1387894_4_4"/>
          <p:cNvSpPr txBox="1"/>
          <p:nvPr/>
        </p:nvSpPr>
        <p:spPr>
          <a:xfrm>
            <a:off x="0" y="5951350"/>
            <a:ext cx="121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CN 29, US 210, MX 3, CL 5, CH 21</a:t>
            </a:r>
            <a:endParaRPr b="1" sz="2300">
              <a:solidFill>
                <a:schemeClr val="lt1"/>
              </a:solidFill>
            </a:endParaRPr>
          </a:p>
        </p:txBody>
      </p:sp>
      <p:pic>
        <p:nvPicPr>
          <p:cNvPr id="293" name="Google Shape;293;g26ec1387894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86" y="1702498"/>
            <a:ext cx="9731526" cy="4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ec1387894_4_15"/>
          <p:cNvSpPr txBox="1"/>
          <p:nvPr>
            <p:ph type="title"/>
          </p:nvPr>
        </p:nvSpPr>
        <p:spPr>
          <a:xfrm>
            <a:off x="913795" y="4572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Pollution Compared per Powered Plant by Country</a:t>
            </a:r>
            <a:endParaRPr/>
          </a:p>
        </p:txBody>
      </p:sp>
      <p:sp>
        <p:nvSpPr>
          <p:cNvPr id="299" name="Google Shape;299;g26ec1387894_4_15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00" name="Google Shape;300;g26ec1387894_4_15"/>
          <p:cNvSpPr txBox="1"/>
          <p:nvPr/>
        </p:nvSpPr>
        <p:spPr>
          <a:xfrm>
            <a:off x="0" y="5951350"/>
            <a:ext cx="121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CN 29, US 210, MX 3, CL 5, CH 21</a:t>
            </a:r>
            <a:endParaRPr b="1" sz="2300">
              <a:solidFill>
                <a:schemeClr val="lt1"/>
              </a:solidFill>
            </a:endParaRPr>
          </a:p>
        </p:txBody>
      </p:sp>
      <p:pic>
        <p:nvPicPr>
          <p:cNvPr id="301" name="Google Shape;301;g26ec1387894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00" y="1762873"/>
            <a:ext cx="6414575" cy="40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ec1387894_3_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Is wind speed affected by PM2.5 air pollution in the case of the five cities?</a:t>
            </a:r>
            <a:endParaRPr/>
          </a:p>
        </p:txBody>
      </p:sp>
      <p:sp>
        <p:nvSpPr>
          <p:cNvPr id="307" name="Google Shape;307;g26ec1387894_3_8"/>
          <p:cNvSpPr txBox="1"/>
          <p:nvPr>
            <p:ph idx="1" type="body"/>
          </p:nvPr>
        </p:nvSpPr>
        <p:spPr>
          <a:xfrm>
            <a:off x="913800" y="1781425"/>
            <a:ext cx="10353900" cy="444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PM2.5 pollution level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wind speed.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between PM2.5 pollution level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wind speed.</a:t>
            </a:r>
            <a:endParaRPr/>
          </a:p>
        </p:txBody>
      </p:sp>
      <p:pic>
        <p:nvPicPr>
          <p:cNvPr id="308" name="Google Shape;308;g26ec1387894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450" y="2312200"/>
            <a:ext cx="4928724" cy="36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ec1387894_3_14"/>
          <p:cNvSpPr txBox="1"/>
          <p:nvPr>
            <p:ph idx="1" type="body"/>
          </p:nvPr>
        </p:nvSpPr>
        <p:spPr>
          <a:xfrm>
            <a:off x="913800" y="280674"/>
            <a:ext cx="10353900" cy="61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g26ec1387894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280675"/>
            <a:ext cx="10272226" cy="61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ec1387894_3_20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result summary</a:t>
            </a:r>
            <a:endParaRPr/>
          </a:p>
        </p:txBody>
      </p:sp>
      <p:sp>
        <p:nvSpPr>
          <p:cNvPr id="320" name="Google Shape;320;g26ec1387894_3_20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R-squared value of 0.098 indicates that approximately 9.8%  of the variability in wind speed can be explained by pollution levels.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p-value = 7.96e-07, which is less than the conventional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regression model suggests that there is a statistically significant negative relationship between pollution levels and wind speed.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With such a small p-value, we reject the null hypothesis.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ec1387894_3_2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Are cities with the highest population experienced highest level of PM2.5 pollution</a:t>
            </a:r>
            <a:endParaRPr/>
          </a:p>
        </p:txBody>
      </p:sp>
      <p:sp>
        <p:nvSpPr>
          <p:cNvPr id="326" name="Google Shape;326;g26ec1387894_3_28"/>
          <p:cNvSpPr txBox="1"/>
          <p:nvPr>
            <p:ph idx="1" type="body"/>
          </p:nvPr>
        </p:nvSpPr>
        <p:spPr>
          <a:xfrm>
            <a:off x="913800" y="2096078"/>
            <a:ext cx="10353900" cy="45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Trend analysis findings: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Population: upward trend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 population for all cities over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 the years.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Pollution Levels: show fluctuations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 the years.</a:t>
            </a:r>
            <a:endParaRPr/>
          </a:p>
        </p:txBody>
      </p:sp>
      <p:pic>
        <p:nvPicPr>
          <p:cNvPr id="327" name="Google Shape;327;g26ec1387894_3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700" y="2218500"/>
            <a:ext cx="5497401" cy="40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OVERVIEW ABOUT THE PROJECT</a:t>
            </a:r>
            <a:endParaRPr/>
          </a:p>
        </p:txBody>
      </p:sp>
      <p:sp>
        <p:nvSpPr>
          <p:cNvPr id="146" name="Google Shape;146;p2"/>
          <p:cNvSpPr txBox="1"/>
          <p:nvPr>
            <p:ph idx="1" type="body"/>
          </p:nvPr>
        </p:nvSpPr>
        <p:spPr>
          <a:xfrm>
            <a:off x="913795" y="2096064"/>
            <a:ext cx="2753965" cy="576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Who will it benefit?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73" y="2832225"/>
            <a:ext cx="3345975" cy="27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"/>
          <p:cNvSpPr txBox="1"/>
          <p:nvPr/>
        </p:nvSpPr>
        <p:spPr>
          <a:xfrm>
            <a:off x="1736200" y="5870525"/>
            <a:ext cx="2094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Governments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9" name="Google Shape;14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350" y="2799675"/>
            <a:ext cx="3463099" cy="285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7715850" y="5870525"/>
            <a:ext cx="2094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Everyone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ec1387894_3_34"/>
          <p:cNvSpPr txBox="1"/>
          <p:nvPr>
            <p:ph type="title"/>
          </p:nvPr>
        </p:nvSpPr>
        <p:spPr>
          <a:xfrm>
            <a:off x="919045" y="56835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</a:t>
            </a:r>
            <a:r>
              <a:rPr lang="en-US"/>
              <a:t> analysis</a:t>
            </a:r>
            <a:endParaRPr/>
          </a:p>
        </p:txBody>
      </p:sp>
      <p:sp>
        <p:nvSpPr>
          <p:cNvPr id="333" name="Google Shape;333;g26ec1387894_3_34"/>
          <p:cNvSpPr txBox="1"/>
          <p:nvPr>
            <p:ph idx="1" type="body"/>
          </p:nvPr>
        </p:nvSpPr>
        <p:spPr>
          <a:xfrm>
            <a:off x="913800" y="2096077"/>
            <a:ext cx="10353900" cy="4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Toronto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Toronto.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a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Toronto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Toronto.</a:t>
            </a:r>
            <a:endParaRPr/>
          </a:p>
        </p:txBody>
      </p:sp>
      <p:pic>
        <p:nvPicPr>
          <p:cNvPr id="334" name="Google Shape;334;g26ec1387894_3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800" y="2299400"/>
            <a:ext cx="5462700" cy="40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ec1387894_3_41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</a:t>
            </a:r>
            <a:r>
              <a:rPr lang="en-US"/>
              <a:t> Result</a:t>
            </a:r>
            <a:endParaRPr/>
          </a:p>
        </p:txBody>
      </p:sp>
      <p:sp>
        <p:nvSpPr>
          <p:cNvPr id="340" name="Google Shape;340;g26ec1387894_3_41"/>
          <p:cNvSpPr txBox="1"/>
          <p:nvPr>
            <p:ph idx="1" type="body"/>
          </p:nvPr>
        </p:nvSpPr>
        <p:spPr>
          <a:xfrm>
            <a:off x="913800" y="1613800"/>
            <a:ext cx="10353900" cy="481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R-squared value is 0.910, which means that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approximately 91.0% of the variance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Toronto_pollution is explained by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Toronto_population.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p-value is 0.001, which is less than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typical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we reject the null hypothesis and conclude that there is a significant linear relationship between the population of Toronto and the pollution levels in Toronto.</a:t>
            </a:r>
            <a:endParaRPr/>
          </a:p>
        </p:txBody>
      </p:sp>
      <p:pic>
        <p:nvPicPr>
          <p:cNvPr id="341" name="Google Shape;341;g26ec1387894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525" y="2108575"/>
            <a:ext cx="4719224" cy="3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ec1387894_3_49"/>
          <p:cNvSpPr txBox="1"/>
          <p:nvPr>
            <p:ph type="title"/>
          </p:nvPr>
        </p:nvSpPr>
        <p:spPr>
          <a:xfrm>
            <a:off x="919045" y="56835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 analysis</a:t>
            </a:r>
            <a:endParaRPr/>
          </a:p>
        </p:txBody>
      </p:sp>
      <p:sp>
        <p:nvSpPr>
          <p:cNvPr id="347" name="Google Shape;347;g26ec1387894_3_49"/>
          <p:cNvSpPr txBox="1"/>
          <p:nvPr>
            <p:ph idx="1" type="body"/>
          </p:nvPr>
        </p:nvSpPr>
        <p:spPr>
          <a:xfrm>
            <a:off x="913800" y="2096077"/>
            <a:ext cx="10353900" cy="4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New York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New York.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a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New York</a:t>
            </a:r>
            <a:r>
              <a:rPr lang="en-US"/>
              <a:t>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</a:t>
            </a:r>
            <a:r>
              <a:rPr lang="en-US"/>
              <a:t>New York</a:t>
            </a:r>
            <a:r>
              <a:rPr lang="en-US"/>
              <a:t>.</a:t>
            </a:r>
            <a:endParaRPr/>
          </a:p>
        </p:txBody>
      </p:sp>
      <p:pic>
        <p:nvPicPr>
          <p:cNvPr id="348" name="Google Shape;348;g26ec1387894_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00" y="2319325"/>
            <a:ext cx="5326326" cy="39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ec1387894_3_55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 Result</a:t>
            </a:r>
            <a:endParaRPr/>
          </a:p>
        </p:txBody>
      </p:sp>
      <p:sp>
        <p:nvSpPr>
          <p:cNvPr id="354" name="Google Shape;354;g26ec1387894_3_55"/>
          <p:cNvSpPr txBox="1"/>
          <p:nvPr>
            <p:ph idx="1" type="body"/>
          </p:nvPr>
        </p:nvSpPr>
        <p:spPr>
          <a:xfrm>
            <a:off x="913800" y="1613800"/>
            <a:ext cx="10353900" cy="481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R-squared value is 0.962, which means that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approximately 96.2% of the variance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New York pollution is explained by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New York population.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p-value is 0.001, which is less than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typical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we reject the null hypothesis and conclude that there is a significant linear relationship between the population of New York and the pollution levels in New York.</a:t>
            </a:r>
            <a:endParaRPr/>
          </a:p>
        </p:txBody>
      </p:sp>
      <p:pic>
        <p:nvPicPr>
          <p:cNvPr id="355" name="Google Shape;355;g26ec1387894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220" y="2043445"/>
            <a:ext cx="4915900" cy="3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c1387894_3_63"/>
          <p:cNvSpPr txBox="1"/>
          <p:nvPr>
            <p:ph type="title"/>
          </p:nvPr>
        </p:nvSpPr>
        <p:spPr>
          <a:xfrm>
            <a:off x="919045" y="56835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analysis</a:t>
            </a:r>
            <a:endParaRPr/>
          </a:p>
        </p:txBody>
      </p:sp>
      <p:sp>
        <p:nvSpPr>
          <p:cNvPr id="361" name="Google Shape;361;g26ec1387894_3_63"/>
          <p:cNvSpPr txBox="1"/>
          <p:nvPr>
            <p:ph idx="1" type="body"/>
          </p:nvPr>
        </p:nvSpPr>
        <p:spPr>
          <a:xfrm>
            <a:off x="913800" y="2096077"/>
            <a:ext cx="10353900" cy="4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Bogota</a:t>
            </a:r>
            <a:r>
              <a:rPr lang="en-US"/>
              <a:t>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</a:t>
            </a:r>
            <a:r>
              <a:rPr lang="en-US"/>
              <a:t>Bogota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a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Bogota</a:t>
            </a:r>
            <a:r>
              <a:rPr lang="en-US"/>
              <a:t>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</a:t>
            </a:r>
            <a:r>
              <a:rPr lang="en-US"/>
              <a:t>Bogota</a:t>
            </a:r>
            <a:r>
              <a:rPr lang="en-US"/>
              <a:t>.</a:t>
            </a:r>
            <a:endParaRPr/>
          </a:p>
        </p:txBody>
      </p:sp>
      <p:pic>
        <p:nvPicPr>
          <p:cNvPr id="362" name="Google Shape;362;g26ec1387894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25" y="2274775"/>
            <a:ext cx="5147476" cy="3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ec1387894_3_6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 Result</a:t>
            </a:r>
            <a:endParaRPr/>
          </a:p>
        </p:txBody>
      </p:sp>
      <p:sp>
        <p:nvSpPr>
          <p:cNvPr id="368" name="Google Shape;368;g26ec1387894_3_69"/>
          <p:cNvSpPr txBox="1"/>
          <p:nvPr>
            <p:ph idx="1" type="body"/>
          </p:nvPr>
        </p:nvSpPr>
        <p:spPr>
          <a:xfrm>
            <a:off x="913800" y="1613800"/>
            <a:ext cx="10353900" cy="481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R-squared value is 0.862, which means that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approximately 86.2% of the variance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Bogota</a:t>
            </a:r>
            <a:r>
              <a:rPr lang="en-US"/>
              <a:t> pollution is explained by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Bogota</a:t>
            </a:r>
            <a:r>
              <a:rPr lang="en-US"/>
              <a:t> population.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p-value is 0.001, which is less than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typical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we reject the null hypothesis and conclude that there is a significant linear relationship between the population of </a:t>
            </a:r>
            <a:r>
              <a:rPr lang="en-US"/>
              <a:t>Bogota</a:t>
            </a:r>
            <a:r>
              <a:rPr lang="en-US"/>
              <a:t> and the pollution levels in </a:t>
            </a:r>
            <a:r>
              <a:rPr lang="en-US"/>
              <a:t>Bogota</a:t>
            </a:r>
            <a:r>
              <a:rPr lang="en-US"/>
              <a:t>.</a:t>
            </a:r>
            <a:endParaRPr/>
          </a:p>
        </p:txBody>
      </p:sp>
      <p:pic>
        <p:nvPicPr>
          <p:cNvPr id="369" name="Google Shape;369;g26ec1387894_3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050" y="1935900"/>
            <a:ext cx="5047624" cy="3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ec1387894_3_77"/>
          <p:cNvSpPr txBox="1"/>
          <p:nvPr>
            <p:ph type="title"/>
          </p:nvPr>
        </p:nvSpPr>
        <p:spPr>
          <a:xfrm>
            <a:off x="919045" y="56835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analysis</a:t>
            </a:r>
            <a:endParaRPr/>
          </a:p>
        </p:txBody>
      </p:sp>
      <p:sp>
        <p:nvSpPr>
          <p:cNvPr id="375" name="Google Shape;375;g26ec1387894_3_77"/>
          <p:cNvSpPr txBox="1"/>
          <p:nvPr>
            <p:ph idx="1" type="body"/>
          </p:nvPr>
        </p:nvSpPr>
        <p:spPr>
          <a:xfrm>
            <a:off x="913800" y="2096077"/>
            <a:ext cx="10353900" cy="4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Santiago</a:t>
            </a:r>
            <a:r>
              <a:rPr lang="en-US"/>
              <a:t>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</a:t>
            </a:r>
            <a:r>
              <a:rPr lang="en-US"/>
              <a:t>Santiago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a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Santiago</a:t>
            </a:r>
            <a:r>
              <a:rPr lang="en-US"/>
              <a:t> and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pollution levels in </a:t>
            </a:r>
            <a:r>
              <a:rPr lang="en-US"/>
              <a:t>Santiago</a:t>
            </a:r>
            <a:r>
              <a:rPr lang="en-US"/>
              <a:t>.</a:t>
            </a:r>
            <a:endParaRPr/>
          </a:p>
        </p:txBody>
      </p:sp>
      <p:pic>
        <p:nvPicPr>
          <p:cNvPr id="376" name="Google Shape;376;g26ec1387894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825" y="2171888"/>
            <a:ext cx="5421824" cy="40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ec1387894_3_83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 Result</a:t>
            </a:r>
            <a:endParaRPr/>
          </a:p>
        </p:txBody>
      </p:sp>
      <p:sp>
        <p:nvSpPr>
          <p:cNvPr id="382" name="Google Shape;382;g26ec1387894_3_83"/>
          <p:cNvSpPr txBox="1"/>
          <p:nvPr>
            <p:ph idx="1" type="body"/>
          </p:nvPr>
        </p:nvSpPr>
        <p:spPr>
          <a:xfrm>
            <a:off x="913800" y="1613800"/>
            <a:ext cx="10353900" cy="481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R-squared value is 0.728, which means that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approximately 72.8% of the variance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Santiago</a:t>
            </a:r>
            <a:r>
              <a:rPr lang="en-US"/>
              <a:t> pollution is explained by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Santiago</a:t>
            </a:r>
            <a:r>
              <a:rPr lang="en-US"/>
              <a:t> population.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p-value is 0.001, which is less than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typical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we reject the null hypothesis and conclude that there is a significant linear relationship between the population of </a:t>
            </a:r>
            <a:r>
              <a:rPr lang="en-US"/>
              <a:t>Santiago</a:t>
            </a:r>
            <a:r>
              <a:rPr lang="en-US"/>
              <a:t> and the pollution levels in </a:t>
            </a:r>
            <a:r>
              <a:rPr lang="en-US"/>
              <a:t>Santiago</a:t>
            </a:r>
            <a:r>
              <a:rPr lang="en-US"/>
              <a:t>.</a:t>
            </a:r>
            <a:endParaRPr/>
          </a:p>
        </p:txBody>
      </p:sp>
      <p:pic>
        <p:nvPicPr>
          <p:cNvPr id="383" name="Google Shape;383;g26ec1387894_3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375" y="1847425"/>
            <a:ext cx="5175674" cy="32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ec1387894_3_92"/>
          <p:cNvSpPr txBox="1"/>
          <p:nvPr>
            <p:ph type="title"/>
          </p:nvPr>
        </p:nvSpPr>
        <p:spPr>
          <a:xfrm>
            <a:off x="919045" y="56835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analysis</a:t>
            </a:r>
            <a:endParaRPr/>
          </a:p>
        </p:txBody>
      </p:sp>
      <p:sp>
        <p:nvSpPr>
          <p:cNvPr id="389" name="Google Shape;389;g26ec1387894_3_92"/>
          <p:cNvSpPr txBox="1"/>
          <p:nvPr>
            <p:ph idx="1" type="body"/>
          </p:nvPr>
        </p:nvSpPr>
        <p:spPr>
          <a:xfrm>
            <a:off x="913800" y="2096077"/>
            <a:ext cx="10353900" cy="4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Null Hypothesis (H0):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no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Mexico City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and the pollution levels in </a:t>
            </a:r>
            <a:r>
              <a:rPr lang="en-US"/>
              <a:t>Mexico City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 Hypothesis (H1):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is a significant linear relationship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the population of </a:t>
            </a:r>
            <a:r>
              <a:rPr lang="en-US"/>
              <a:t>Mexico City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and the pollution levels in </a:t>
            </a:r>
            <a:r>
              <a:rPr lang="en-US"/>
              <a:t>Mexico City</a:t>
            </a:r>
            <a:r>
              <a:rPr lang="en-US"/>
              <a:t>.</a:t>
            </a:r>
            <a:endParaRPr/>
          </a:p>
        </p:txBody>
      </p:sp>
      <p:pic>
        <p:nvPicPr>
          <p:cNvPr id="390" name="Google Shape;390;g26ec1387894_3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025" y="2174513"/>
            <a:ext cx="5414850" cy="406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ec1387894_3_9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Regressions Result</a:t>
            </a:r>
            <a:endParaRPr/>
          </a:p>
        </p:txBody>
      </p:sp>
      <p:sp>
        <p:nvSpPr>
          <p:cNvPr id="396" name="Google Shape;396;g26ec1387894_3_98"/>
          <p:cNvSpPr txBox="1"/>
          <p:nvPr>
            <p:ph idx="1" type="body"/>
          </p:nvPr>
        </p:nvSpPr>
        <p:spPr>
          <a:xfrm>
            <a:off x="913800" y="1613800"/>
            <a:ext cx="10353900" cy="481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R-squared value is </a:t>
            </a:r>
            <a:r>
              <a:rPr lang="en-US"/>
              <a:t>0.764</a:t>
            </a:r>
            <a:r>
              <a:rPr lang="en-US"/>
              <a:t>, which means that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approximately 76.4% of the variance in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Mexico City</a:t>
            </a:r>
            <a:r>
              <a:rPr lang="en-US"/>
              <a:t> pollution is explained by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/>
              <a:t>Mexico City</a:t>
            </a:r>
            <a:r>
              <a:rPr lang="en-US"/>
              <a:t> population.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p-value is 0.001, which is less than the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typical significance level of 0.05.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Therefore, we reject the null hypothesis and conclude that there is a significant linear relationship between the population of </a:t>
            </a:r>
            <a:r>
              <a:rPr lang="en-US"/>
              <a:t>Mexico City</a:t>
            </a:r>
            <a:r>
              <a:rPr lang="en-US"/>
              <a:t> and the pollution levels in </a:t>
            </a:r>
            <a:r>
              <a:rPr lang="en-US"/>
              <a:t>Mexico City</a:t>
            </a:r>
            <a:r>
              <a:rPr lang="en-US"/>
              <a:t>.</a:t>
            </a:r>
            <a:endParaRPr/>
          </a:p>
        </p:txBody>
      </p:sp>
      <p:pic>
        <p:nvPicPr>
          <p:cNvPr id="397" name="Google Shape;397;g26ec1387894_3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200" y="2094800"/>
            <a:ext cx="5009351" cy="3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Data Summary</a:t>
            </a:r>
            <a:endParaRPr/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25" y="1794850"/>
            <a:ext cx="2397750" cy="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25" y="2882200"/>
            <a:ext cx="2397750" cy="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25" y="4095125"/>
            <a:ext cx="2397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625" y="5277875"/>
            <a:ext cx="23977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550" y="1973575"/>
            <a:ext cx="2116000" cy="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/>
        </p:nvSpPr>
        <p:spPr>
          <a:xfrm>
            <a:off x="6868850" y="1731875"/>
            <a:ext cx="4850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Mean population exposure to PM2.5 air pollution (2010-2020)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Population data (2010-2020)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550" y="3060925"/>
            <a:ext cx="2116000" cy="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 txBox="1"/>
          <p:nvPr/>
        </p:nvSpPr>
        <p:spPr>
          <a:xfrm>
            <a:off x="6879475" y="2984725"/>
            <a:ext cx="4850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Weather Data by season (Max temp, wind speed, humidity)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4" name="Google Shape;164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625" y="2749850"/>
            <a:ext cx="101822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625" y="3899988"/>
            <a:ext cx="101822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625" y="5057963"/>
            <a:ext cx="101822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9300" y="4246388"/>
            <a:ext cx="2116000" cy="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6879475" y="4021350"/>
            <a:ext cx="4850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Latitude and Longitude of </a:t>
            </a: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cities</a:t>
            </a: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in North and South America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9" name="Google Shape;16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550" y="5404338"/>
            <a:ext cx="2116000" cy="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6934225" y="5146000"/>
            <a:ext cx="4850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Location of coal plants in North and South America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4573750" y="1638550"/>
            <a:ext cx="1497600" cy="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CSV files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4878075" y="2769263"/>
            <a:ext cx="1497600" cy="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API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4573750" y="3937900"/>
            <a:ext cx="1497600" cy="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CSV files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4954275" y="5055263"/>
            <a:ext cx="1497600" cy="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API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ec1387894_0_5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Data Summary</a:t>
            </a:r>
            <a:endParaRPr/>
          </a:p>
        </p:txBody>
      </p:sp>
      <p:pic>
        <p:nvPicPr>
          <p:cNvPr id="180" name="Google Shape;180;g26ec138789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50" y="4587163"/>
            <a:ext cx="1989435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6ec1387894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632" y="4587167"/>
            <a:ext cx="1989426" cy="132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6ec1387894_0_54"/>
          <p:cNvSpPr txBox="1"/>
          <p:nvPr/>
        </p:nvSpPr>
        <p:spPr>
          <a:xfrm>
            <a:off x="3384813" y="6141800"/>
            <a:ext cx="1337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Colombia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3" name="Google Shape;183;g26ec1387894_0_54"/>
          <p:cNvSpPr txBox="1"/>
          <p:nvPr/>
        </p:nvSpPr>
        <p:spPr>
          <a:xfrm>
            <a:off x="7479050" y="6163725"/>
            <a:ext cx="1337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Chile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4" name="Google Shape;184;g26ec1387894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25" y="1886401"/>
            <a:ext cx="2218699" cy="12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ec1387894_0_54"/>
          <p:cNvSpPr txBox="1"/>
          <p:nvPr/>
        </p:nvSpPr>
        <p:spPr>
          <a:xfrm>
            <a:off x="1510013" y="3342675"/>
            <a:ext cx="1337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,Mexico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6" name="Google Shape;186;g26ec1387894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772" y="1886400"/>
            <a:ext cx="2410754" cy="126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6ec1387894_0_54"/>
          <p:cNvSpPr txBox="1"/>
          <p:nvPr/>
        </p:nvSpPr>
        <p:spPr>
          <a:xfrm>
            <a:off x="5308075" y="3342675"/>
            <a:ext cx="1820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United States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8" name="Google Shape;188;g26ec1387894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0800" y="1886405"/>
            <a:ext cx="2761776" cy="13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6ec1387894_0_54"/>
          <p:cNvSpPr txBox="1"/>
          <p:nvPr/>
        </p:nvSpPr>
        <p:spPr>
          <a:xfrm>
            <a:off x="9345200" y="3440800"/>
            <a:ext cx="1820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Canada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6ec1387894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00" y="1764700"/>
            <a:ext cx="2397750" cy="8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6ec1387894_0_132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Data Preparation Process</a:t>
            </a:r>
            <a:endParaRPr/>
          </a:p>
        </p:txBody>
      </p:sp>
      <p:sp>
        <p:nvSpPr>
          <p:cNvPr id="196" name="Google Shape;196;g26ec1387894_0_132"/>
          <p:cNvSpPr/>
          <p:nvPr/>
        </p:nvSpPr>
        <p:spPr>
          <a:xfrm>
            <a:off x="605275" y="2845375"/>
            <a:ext cx="1677600" cy="79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Obtain an Api key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7" name="Google Shape;197;g26ec1387894_0_132"/>
          <p:cNvSpPr/>
          <p:nvPr/>
        </p:nvSpPr>
        <p:spPr>
          <a:xfrm>
            <a:off x="2423675" y="3027150"/>
            <a:ext cx="7143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g26ec1387894_0_132"/>
          <p:cNvSpPr/>
          <p:nvPr/>
        </p:nvSpPr>
        <p:spPr>
          <a:xfrm>
            <a:off x="3364050" y="2845375"/>
            <a:ext cx="1677600" cy="79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Obtain base URL and parameters needed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9" name="Google Shape;199;g26ec1387894_0_132"/>
          <p:cNvSpPr/>
          <p:nvPr/>
        </p:nvSpPr>
        <p:spPr>
          <a:xfrm>
            <a:off x="5287650" y="3027150"/>
            <a:ext cx="7143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0" name="Google Shape;200;g26ec1387894_0_132"/>
          <p:cNvSpPr/>
          <p:nvPr/>
        </p:nvSpPr>
        <p:spPr>
          <a:xfrm>
            <a:off x="6324150" y="2845375"/>
            <a:ext cx="1677600" cy="79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Iterate through the </a:t>
            </a: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 Frame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1" name="Google Shape;201;g26ec1387894_0_132"/>
          <p:cNvSpPr txBox="1"/>
          <p:nvPr/>
        </p:nvSpPr>
        <p:spPr>
          <a:xfrm>
            <a:off x="3329850" y="3797875"/>
            <a:ext cx="25653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Char char="●"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Latitude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Char char="●"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Longitude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Char char="●"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Date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2" name="Google Shape;202;g26ec1387894_0_132"/>
          <p:cNvSpPr txBox="1"/>
          <p:nvPr/>
        </p:nvSpPr>
        <p:spPr>
          <a:xfrm>
            <a:off x="5999425" y="3797875"/>
            <a:ext cx="25653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Char char="●"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 </a:t>
            </a: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Data Frames</a:t>
            </a: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since North and South America have different dates for their seasons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g26ec1387894_0_132"/>
          <p:cNvSpPr/>
          <p:nvPr/>
        </p:nvSpPr>
        <p:spPr>
          <a:xfrm>
            <a:off x="9006725" y="2845375"/>
            <a:ext cx="1677600" cy="79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Create new lists and add new values to the main Dataframes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g26ec1387894_0_132"/>
          <p:cNvSpPr txBox="1"/>
          <p:nvPr/>
        </p:nvSpPr>
        <p:spPr>
          <a:xfrm>
            <a:off x="8778125" y="3961100"/>
            <a:ext cx="25653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Char char="●"/>
            </a:pPr>
            <a:r>
              <a:rPr lang="en-US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New lists for temperature, humidity and wind speed (1 list per parameter per year)</a:t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5" name="Google Shape;205;g26ec1387894_0_132"/>
          <p:cNvSpPr/>
          <p:nvPr/>
        </p:nvSpPr>
        <p:spPr>
          <a:xfrm>
            <a:off x="8147088" y="3067225"/>
            <a:ext cx="7143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6" name="Google Shape;206;g26ec1387894_0_132"/>
          <p:cNvSpPr txBox="1"/>
          <p:nvPr/>
        </p:nvSpPr>
        <p:spPr>
          <a:xfrm>
            <a:off x="1040400" y="5314525"/>
            <a:ext cx="10353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No data cleaning required in this step since the API </a:t>
            </a:r>
            <a:r>
              <a:rPr lang="en-US"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successfully</a:t>
            </a:r>
            <a:r>
              <a:rPr lang="en-US"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returned values for all year for all seasons for all latitudes and longitudes</a:t>
            </a:r>
            <a:endParaRPr sz="1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ec1387894_0_17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Data Preparation Process</a:t>
            </a:r>
            <a:endParaRPr/>
          </a:p>
        </p:txBody>
      </p:sp>
      <p:pic>
        <p:nvPicPr>
          <p:cNvPr id="212" name="Google Shape;212;g26ec1387894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42" y="2564500"/>
            <a:ext cx="9833026" cy="33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6ec1387894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800" y="5117300"/>
            <a:ext cx="23977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ec1387894_0_210"/>
          <p:cNvSpPr txBox="1"/>
          <p:nvPr>
            <p:ph type="title"/>
          </p:nvPr>
        </p:nvSpPr>
        <p:spPr>
          <a:xfrm>
            <a:off x="913795" y="252275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Analysis Questions</a:t>
            </a:r>
            <a:endParaRPr/>
          </a:p>
        </p:txBody>
      </p:sp>
      <p:sp>
        <p:nvSpPr>
          <p:cNvPr id="219" name="Google Shape;219;g26ec1387894_0_210"/>
          <p:cNvSpPr txBox="1"/>
          <p:nvPr/>
        </p:nvSpPr>
        <p:spPr>
          <a:xfrm>
            <a:off x="229500" y="1578575"/>
            <a:ext cx="11733000" cy="5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1.</a:t>
            </a: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Has the humidity and temperature been affected by an increase in PM2.5 air pollution?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2.In Countries, does the number of coal plants correlate with their respective air pollution percentages?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3.Are cities with a higher population more affected by PM2.5 air pollution?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4. Is the air pollution worse in North or South America?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5. Is wind speed affected by PM2.5 air pollution?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6. Are cities with the highest population affected highest level of PM2.5 pollution</a:t>
            </a:r>
            <a:endParaRPr b="1" sz="2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ec1387894_0_29"/>
          <p:cNvSpPr txBox="1"/>
          <p:nvPr>
            <p:ph type="title"/>
          </p:nvPr>
        </p:nvSpPr>
        <p:spPr>
          <a:xfrm>
            <a:off x="913795" y="762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Has the humidity and temperature been affected by an increase in PM2.5 air pollution?</a:t>
            </a:r>
            <a:endParaRPr/>
          </a:p>
        </p:txBody>
      </p:sp>
      <p:sp>
        <p:nvSpPr>
          <p:cNvPr id="225" name="Google Shape;225;g26ec1387894_0_29"/>
          <p:cNvSpPr txBox="1"/>
          <p:nvPr/>
        </p:nvSpPr>
        <p:spPr>
          <a:xfrm>
            <a:off x="564025" y="1311300"/>
            <a:ext cx="5566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Evolution of Seasonal Temperature </a:t>
            </a:r>
            <a:endParaRPr sz="21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26" name="Google Shape;226;g26ec138789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5" y="1798248"/>
            <a:ext cx="3208974" cy="227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6ec1387894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575" y="1798248"/>
            <a:ext cx="3610450" cy="22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ec1387894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001" y="1784425"/>
            <a:ext cx="3463874" cy="2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6ec1387894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425" y="4254025"/>
            <a:ext cx="3287925" cy="23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6ec1387894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625" y="4259425"/>
            <a:ext cx="3287925" cy="23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ec1387894_5_1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Does your location influence any changes in exposure to</a:t>
            </a:r>
            <a:r>
              <a:rPr lang="en-US"/>
              <a:t> PM2.5 air pollution?</a:t>
            </a:r>
            <a:endParaRPr/>
          </a:p>
        </p:txBody>
      </p:sp>
      <p:sp>
        <p:nvSpPr>
          <p:cNvPr id="236" name="Google Shape;236;g26ec1387894_5_1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Relationship between Latitude and Air Pollution</a:t>
            </a:r>
            <a:endParaRPr/>
          </a:p>
        </p:txBody>
      </p:sp>
      <p:pic>
        <p:nvPicPr>
          <p:cNvPr id="237" name="Google Shape;237;g26ec1387894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2705050"/>
            <a:ext cx="4451250" cy="35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6ec1387894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425" y="2705046"/>
            <a:ext cx="4446280" cy="35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2024-04-16T19:42:03Z</dcterms:created>
  <dc:creator>Diego Alonso</dc:creator>
</cp:coreProperties>
</file>